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7" r:id="rId2"/>
    <p:sldId id="257" r:id="rId3"/>
    <p:sldId id="360" r:id="rId4"/>
    <p:sldId id="358" r:id="rId5"/>
    <p:sldId id="359" r:id="rId6"/>
    <p:sldId id="327" r:id="rId7"/>
    <p:sldId id="285" r:id="rId8"/>
    <p:sldId id="286" r:id="rId9"/>
    <p:sldId id="294" r:id="rId10"/>
    <p:sldId id="297" r:id="rId11"/>
    <p:sldId id="328" r:id="rId12"/>
    <p:sldId id="329" r:id="rId13"/>
    <p:sldId id="373" r:id="rId14"/>
    <p:sldId id="374" r:id="rId15"/>
    <p:sldId id="361" r:id="rId16"/>
    <p:sldId id="362" r:id="rId17"/>
    <p:sldId id="377" r:id="rId18"/>
    <p:sldId id="378" r:id="rId19"/>
    <p:sldId id="368" r:id="rId20"/>
    <p:sldId id="369" r:id="rId21"/>
    <p:sldId id="370" r:id="rId22"/>
    <p:sldId id="381" r:id="rId23"/>
    <p:sldId id="366" r:id="rId24"/>
    <p:sldId id="367" r:id="rId25"/>
    <p:sldId id="371" r:id="rId26"/>
    <p:sldId id="372" r:id="rId27"/>
    <p:sldId id="380" r:id="rId28"/>
    <p:sldId id="375" r:id="rId29"/>
    <p:sldId id="376" r:id="rId30"/>
    <p:sldId id="355" r:id="rId31"/>
    <p:sldId id="382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393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BD5427"/>
    <a:srgbClr val="44676E"/>
    <a:srgbClr val="3F7F68"/>
    <a:srgbClr val="E47243"/>
    <a:srgbClr val="22426E"/>
    <a:srgbClr val="BD2259"/>
    <a:srgbClr val="1C4853"/>
    <a:srgbClr val="F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32" autoAdjust="0"/>
  </p:normalViewPr>
  <p:slideViewPr>
    <p:cSldViewPr>
      <p:cViewPr>
        <p:scale>
          <a:sx n="60" d="100"/>
          <a:sy n="60" d="100"/>
        </p:scale>
        <p:origin x="-62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ACAD5-3DEA-4814-9AF1-390F254D8FE1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F41D8-5EC8-436B-8892-715C61EBD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32FC-9371-7344-B26C-E5A9144DF2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9" name="Shape 6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595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0825" cy="365125"/>
          </a:xfrm>
          <a:prstGeom prst="rect">
            <a:avLst/>
          </a:prstGeom>
          <a:gradFill rotWithShape="0">
            <a:gsLst>
              <a:gs pos="0">
                <a:srgbClr val="3F7F68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1782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0825" cy="365125"/>
          </a:xfrm>
          <a:prstGeom prst="rect">
            <a:avLst/>
          </a:prstGeom>
          <a:gradFill>
            <a:gsLst>
              <a:gs pos="0">
                <a:srgbClr val="3F7F68"/>
              </a:gs>
              <a:gs pos="100000">
                <a:srgbClr val="1A5A5A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98940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822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436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133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2553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1110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3477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44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30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81FF-0F27-4012-8803-B8ABF7C7F61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ACD5-2A1B-4E48-A358-9DE84E37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75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3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4.xls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5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6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7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8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69399"/>
            <a:ext cx="8610600" cy="675481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  <a:defRPr/>
            </a:pPr>
            <a:r>
              <a:rPr lang="en-US" sz="4000" b="1" cap="small" dirty="0" smtClean="0">
                <a:solidFill>
                  <a:srgbClr val="BD5427"/>
                </a:solidFill>
                <a:effectLst>
                  <a:reflection stA="56000" endPos="50000" dist="25400" dir="5400000" sy="-100000" algn="bl" rotWithShape="0"/>
                </a:effectLst>
                <a:latin typeface="Arial"/>
                <a:cs typeface="Arial"/>
              </a:rPr>
              <a:t>Planning For Our Coastal Future</a:t>
            </a:r>
            <a:endParaRPr lang="en-US" sz="4000" cap="small" dirty="0">
              <a:solidFill>
                <a:srgbClr val="BD5427"/>
              </a:solidFill>
              <a:effectLst>
                <a:reflection stA="56000" endPos="50000" dist="254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6" name="Picture 5" descr="Sea 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39" y="1249680"/>
            <a:ext cx="6550923" cy="4389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57300" y="5760359"/>
            <a:ext cx="6858000" cy="865469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1800"/>
              </a:spcAft>
              <a:buNone/>
              <a:defRPr sz="3200" b="1">
                <a:solidFill>
                  <a:srgbClr val="44676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smtClean="0"/>
              <a:t>Meeting #1-Vulnerabilty Analysis</a:t>
            </a:r>
          </a:p>
          <a:p>
            <a:r>
              <a:rPr lang="en-US" sz="1800" dirty="0" smtClean="0"/>
              <a:t>4-14-15</a:t>
            </a:r>
            <a:endParaRPr lang="en-US" sz="1800" dirty="0"/>
          </a:p>
        </p:txBody>
      </p:sp>
      <p:pic>
        <p:nvPicPr>
          <p:cNvPr id="11" name="Picture 10" descr="NJF_logo_041008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98236"/>
            <a:ext cx="1143000" cy="112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3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88323"/>
            <a:ext cx="9143999" cy="1100273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r>
              <a:rPr lang="en-US" sz="4600" b="1" cap="small" dirty="0" smtClean="0">
                <a:solidFill>
                  <a:srgbClr val="BD5427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Results</a:t>
            </a:r>
            <a:endParaRPr lang="en-US" sz="4600" cap="small" dirty="0">
              <a:solidFill>
                <a:srgbClr val="BD5427"/>
              </a:solidFill>
              <a:effectLst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189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19" y="411479"/>
            <a:ext cx="4946072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Current</a:t>
            </a:r>
          </a:p>
        </p:txBody>
      </p:sp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46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19" y="411479"/>
            <a:ext cx="4946071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2050 SLR</a:t>
            </a:r>
          </a:p>
        </p:txBody>
      </p:sp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6796" y="449738"/>
            <a:ext cx="5550408" cy="4416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26767"/>
              </p:ext>
            </p:extLst>
          </p:nvPr>
        </p:nvGraphicFramePr>
        <p:xfrm>
          <a:off x="1866900" y="518064"/>
          <a:ext cx="5410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Worksheet" r:id="rId4" imgW="4733810" imgH="3743280" progId="Excel.Sheet.12">
                  <p:embed/>
                </p:oleObj>
              </mc:Choice>
              <mc:Fallback>
                <p:oleObj name="Worksheet" r:id="rId4" imgW="4733810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900" y="518064"/>
                        <a:ext cx="541020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380"/>
          <p:cNvSpPr/>
          <p:nvPr/>
        </p:nvSpPr>
        <p:spPr>
          <a:xfrm>
            <a:off x="4953001" y="5382161"/>
            <a:ext cx="359968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Exposed Lots: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1,032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of Total Lots: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8%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Exposed Acres: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9,085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of Total Acres: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31%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382"/>
          <p:cNvSpPr/>
          <p:nvPr/>
        </p:nvSpPr>
        <p:spPr>
          <a:xfrm>
            <a:off x="4953000" y="4924793"/>
            <a:ext cx="26669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BD5427"/>
                </a:solidFill>
                <a:latin typeface="Calibri"/>
                <a:ea typeface="Calibri"/>
                <a:cs typeface="Calibri"/>
                <a:sym typeface="Calibri"/>
              </a:rPr>
              <a:t>The Bottom Line</a:t>
            </a:r>
          </a:p>
        </p:txBody>
      </p:sp>
      <p:sp>
        <p:nvSpPr>
          <p:cNvPr id="11" name="Shape 379"/>
          <p:cNvSpPr txBox="1"/>
          <p:nvPr/>
        </p:nvSpPr>
        <p:spPr>
          <a:xfrm>
            <a:off x="609600" y="0"/>
            <a:ext cx="8534399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2050 </a:t>
            </a:r>
            <a:r>
              <a:rPr lang="en-US" dirty="0" smtClean="0"/>
              <a:t>SLR </a:t>
            </a:r>
            <a:r>
              <a:rPr lang="en-US" dirty="0"/>
              <a:t>Scenario, Parcels</a:t>
            </a:r>
          </a:p>
        </p:txBody>
      </p:sp>
    </p:spTree>
    <p:extLst>
      <p:ext uri="{BB962C8B-B14F-4D97-AF65-F5344CB8AC3E}">
        <p14:creationId xmlns:p14="http://schemas.microsoft.com/office/powerpoint/2010/main" val="3748744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4272" y="457200"/>
            <a:ext cx="6281928" cy="4645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58173"/>
              </p:ext>
            </p:extLst>
          </p:nvPr>
        </p:nvGraphicFramePr>
        <p:xfrm>
          <a:off x="1477170" y="527124"/>
          <a:ext cx="61468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Worksheet" r:id="rId4" imgW="5467221" imgH="4010040" progId="Excel.Sheet.12">
                  <p:embed/>
                </p:oleObj>
              </mc:Choice>
              <mc:Fallback>
                <p:oleObj name="Worksheet" r:id="rId4" imgW="5467221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170" y="527124"/>
                        <a:ext cx="6146800" cy="450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1" y="0"/>
            <a:ext cx="8534400" cy="36576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2050 SLR </a:t>
            </a:r>
            <a:r>
              <a:rPr lang="en-US" dirty="0" smtClean="0"/>
              <a:t>Scenario</a:t>
            </a:r>
            <a:r>
              <a:rPr lang="en-US" dirty="0"/>
              <a:t>, Value</a:t>
            </a:r>
          </a:p>
        </p:txBody>
      </p:sp>
      <p:pic>
        <p:nvPicPr>
          <p:cNvPr id="10" name="Picture 9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98851" y="53340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BD5427"/>
                </a:solidFill>
                <a:latin typeface="Calibri" pitchFamily="34" charset="0"/>
              </a:rPr>
              <a:t>The Bottom Line</a:t>
            </a:r>
            <a:endParaRPr lang="en-US" altLang="en-US" sz="2800" b="1" dirty="0">
              <a:solidFill>
                <a:srgbClr val="BD5427"/>
              </a:solidFill>
              <a:latin typeface="Calibri" pitchFamily="34" charset="0"/>
            </a:endParaRPr>
          </a:p>
        </p:txBody>
      </p:sp>
      <p:sp>
        <p:nvSpPr>
          <p:cNvPr id="9" name="Shape 389"/>
          <p:cNvSpPr/>
          <p:nvPr/>
        </p:nvSpPr>
        <p:spPr>
          <a:xfrm>
            <a:off x="4096512" y="5791367"/>
            <a:ext cx="504748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Exposed Net Taxable Value: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$237.5 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million</a:t>
            </a: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of Total Value: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8%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272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Tuckerton Borough - Current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20" y="411479"/>
            <a:ext cx="4946072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40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Tuckerton Borough – 2050 SLR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20" y="411479"/>
            <a:ext cx="4946071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667512"/>
            <a:ext cx="5632704" cy="374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14987"/>
              </p:ext>
            </p:extLst>
          </p:nvPr>
        </p:nvGraphicFramePr>
        <p:xfrm>
          <a:off x="2027365" y="706882"/>
          <a:ext cx="5540375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Worksheet" r:id="rId4" imgW="4848346" imgH="3210030" progId="Excel.Sheet.12">
                  <p:embed/>
                </p:oleObj>
              </mc:Choice>
              <mc:Fallback>
                <p:oleObj name="Worksheet" r:id="rId4" imgW="4848346" imgH="32100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7365" y="706882"/>
                        <a:ext cx="5540375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1" y="0"/>
            <a:ext cx="8534400" cy="36576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Tuckerton Borough – 2050 SLR </a:t>
            </a:r>
            <a:r>
              <a:rPr lang="en-US" dirty="0" smtClean="0"/>
              <a:t>Scenario</a:t>
            </a:r>
            <a:r>
              <a:rPr lang="en-US" dirty="0"/>
              <a:t>, Parcels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6512" y="5330952"/>
            <a:ext cx="420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Total Exposed Lots: 620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% of Total Lots: 28%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Total Exposed Acres: 1,131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% of Total Acres: 55%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6512" y="4873752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BD5427"/>
                </a:solidFill>
                <a:latin typeface="Calibri" panose="020F0502020204030204" pitchFamily="34" charset="0"/>
              </a:rPr>
              <a:t>The Bottom Line</a:t>
            </a:r>
            <a:endParaRPr lang="en-US" altLang="en-US" sz="2800" b="1" dirty="0">
              <a:solidFill>
                <a:srgbClr val="BD542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65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665508"/>
            <a:ext cx="6976872" cy="3995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252205"/>
              </p:ext>
            </p:extLst>
          </p:nvPr>
        </p:nvGraphicFramePr>
        <p:xfrm>
          <a:off x="1263650" y="709613"/>
          <a:ext cx="6888163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Worksheet" r:id="rId4" imgW="6124454" imgH="3476520" progId="Excel.Sheet.12">
                  <p:embed/>
                </p:oleObj>
              </mc:Choice>
              <mc:Fallback>
                <p:oleObj name="Worksheet" r:id="rId4" imgW="6124454" imgH="3476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3650" y="709613"/>
                        <a:ext cx="6888163" cy="390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096512" y="5334167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Exposed Net Taxable Value: $135.4 million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% of Total Value: 30%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1" y="0"/>
            <a:ext cx="8534400" cy="36576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Tuckerton Borough – 2050 SLR </a:t>
            </a:r>
            <a:r>
              <a:rPr lang="en-US" dirty="0" smtClean="0"/>
              <a:t>Scenario</a:t>
            </a:r>
            <a:r>
              <a:rPr lang="en-US" dirty="0"/>
              <a:t>, Value</a:t>
            </a:r>
          </a:p>
        </p:txBody>
      </p:sp>
      <p:pic>
        <p:nvPicPr>
          <p:cNvPr id="10" name="Picture 9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96512" y="4876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BD5427"/>
                </a:solidFill>
                <a:latin typeface="Calibri" panose="020F0502020204030204" pitchFamily="34" charset="0"/>
              </a:rPr>
              <a:t>The Bottom Line</a:t>
            </a:r>
            <a:endParaRPr lang="en-US" altLang="en-US" sz="2800" b="1" dirty="0">
              <a:solidFill>
                <a:srgbClr val="BD542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1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88323"/>
            <a:ext cx="9143999" cy="1100273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r>
              <a:rPr lang="en-US" sz="4600" b="1" cap="small" dirty="0" smtClean="0">
                <a:solidFill>
                  <a:srgbClr val="BD5427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Results Continued</a:t>
            </a:r>
            <a:endParaRPr lang="en-US" sz="4600" cap="small" dirty="0">
              <a:solidFill>
                <a:srgbClr val="BD5427"/>
              </a:solidFill>
              <a:effectLst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4254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198" y="868680"/>
            <a:ext cx="8686802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/>
              <a:t>Introductions</a:t>
            </a:r>
          </a:p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/>
              <a:t>Interactive </a:t>
            </a:r>
            <a:r>
              <a:rPr lang="en-US" sz="2400" dirty="0"/>
              <a:t>audience </a:t>
            </a:r>
            <a:r>
              <a:rPr lang="en-US" sz="2400" dirty="0" smtClean="0"/>
              <a:t>poll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/>
              <a:t>Vulnerability analysis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/>
              <a:t>Probabilities </a:t>
            </a:r>
            <a:r>
              <a:rPr lang="en-US" sz="2400" dirty="0" smtClean="0"/>
              <a:t>discussion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/>
              <a:t>Vulnerability </a:t>
            </a:r>
            <a:r>
              <a:rPr lang="en-US" sz="2400" dirty="0"/>
              <a:t>a</a:t>
            </a:r>
            <a:r>
              <a:rPr lang="en-US" sz="2400" dirty="0" smtClean="0"/>
              <a:t>nalysis continued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/>
              <a:t>Community </a:t>
            </a:r>
            <a:r>
              <a:rPr lang="en-US" sz="2400" dirty="0"/>
              <a:t>risk </a:t>
            </a:r>
            <a:r>
              <a:rPr lang="en-US" sz="2400" dirty="0" smtClean="0"/>
              <a:t>survey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/>
              <a:t>Short- </a:t>
            </a:r>
            <a:r>
              <a:rPr lang="en-US" sz="2400" dirty="0"/>
              <a:t>and long-term adaptation </a:t>
            </a:r>
            <a:r>
              <a:rPr lang="en-US" sz="2400" dirty="0" smtClean="0"/>
              <a:t>strategies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/>
              <a:t>Questions, next steps</a:t>
            </a:r>
            <a:endParaRPr lang="en-US" sz="2400" i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8173" y="-45720"/>
            <a:ext cx="8065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 smtClean="0">
                <a:ea typeface="ＭＳ Ｐゴシック" charset="0"/>
              </a:rPr>
              <a:t> Agenda</a:t>
            </a:r>
            <a:endParaRPr lang="en-US" sz="2000" b="1" dirty="0">
              <a:ea typeface="ＭＳ Ｐゴシック" charset="0"/>
            </a:endParaRPr>
          </a:p>
        </p:txBody>
      </p:sp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05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19" y="411479"/>
            <a:ext cx="4946072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</a:t>
            </a:r>
            <a:r>
              <a:rPr lang="en-US" dirty="0" smtClean="0"/>
              <a:t>Township – </a:t>
            </a:r>
            <a:r>
              <a:rPr lang="en-US" dirty="0"/>
              <a:t>Current</a:t>
            </a:r>
          </a:p>
        </p:txBody>
      </p:sp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807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19" y="411479"/>
            <a:ext cx="4946071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2050 SLR</a:t>
            </a:r>
          </a:p>
        </p:txBody>
      </p:sp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411480"/>
            <a:ext cx="4946071" cy="640079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2050 SLR/1% Storm</a:t>
            </a:r>
          </a:p>
        </p:txBody>
      </p:sp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6796" y="449738"/>
            <a:ext cx="5550408" cy="4416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9116"/>
              </p:ext>
            </p:extLst>
          </p:nvPr>
        </p:nvGraphicFramePr>
        <p:xfrm>
          <a:off x="1866900" y="518064"/>
          <a:ext cx="5410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Worksheet" r:id="rId4" imgW="4733953" imgH="3743439" progId="Excel.Sheet.12">
                  <p:embed/>
                </p:oleObj>
              </mc:Choice>
              <mc:Fallback>
                <p:oleObj name="Worksheet" r:id="rId4" imgW="4733953" imgH="37434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900" y="518064"/>
                        <a:ext cx="541020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380"/>
          <p:cNvSpPr/>
          <p:nvPr/>
        </p:nvSpPr>
        <p:spPr>
          <a:xfrm>
            <a:off x="4953001" y="5382161"/>
            <a:ext cx="359968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Exposed Lots: 4,711</a:t>
            </a: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of Total Lots: 36%</a:t>
            </a: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Exposed Acres: 9,909</a:t>
            </a: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of Total Acres: 34%</a:t>
            </a:r>
          </a:p>
        </p:txBody>
      </p:sp>
      <p:sp>
        <p:nvSpPr>
          <p:cNvPr id="10" name="Shape 382"/>
          <p:cNvSpPr/>
          <p:nvPr/>
        </p:nvSpPr>
        <p:spPr>
          <a:xfrm>
            <a:off x="4953000" y="4924793"/>
            <a:ext cx="26669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BD5427"/>
                </a:solidFill>
                <a:latin typeface="Calibri"/>
                <a:ea typeface="Calibri"/>
                <a:cs typeface="Calibri"/>
                <a:sym typeface="Calibri"/>
              </a:rPr>
              <a:t>The Bottom Line</a:t>
            </a:r>
          </a:p>
        </p:txBody>
      </p:sp>
      <p:sp>
        <p:nvSpPr>
          <p:cNvPr id="11" name="Shape 379"/>
          <p:cNvSpPr txBox="1"/>
          <p:nvPr/>
        </p:nvSpPr>
        <p:spPr>
          <a:xfrm>
            <a:off x="609600" y="0"/>
            <a:ext cx="8534399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</a:t>
            </a:r>
            <a:r>
              <a:rPr lang="en-US" dirty="0" smtClean="0"/>
              <a:t>2050 SLR/1% Storm, Parcels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47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4272" y="457200"/>
            <a:ext cx="6281928" cy="4645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65272"/>
              </p:ext>
            </p:extLst>
          </p:nvPr>
        </p:nvGraphicFramePr>
        <p:xfrm>
          <a:off x="1477170" y="527124"/>
          <a:ext cx="61468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Worksheet" r:id="rId4" imgW="5467382" imgH="4010133" progId="Excel.Sheet.12">
                  <p:embed/>
                </p:oleObj>
              </mc:Choice>
              <mc:Fallback>
                <p:oleObj name="Worksheet" r:id="rId4" imgW="5467382" imgH="40101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170" y="527124"/>
                        <a:ext cx="6146800" cy="450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1" y="0"/>
            <a:ext cx="8534400" cy="36576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Little Egg Harbor Township – </a:t>
            </a:r>
            <a:r>
              <a:rPr lang="en-US" dirty="0" smtClean="0"/>
              <a:t>2050 </a:t>
            </a:r>
            <a:r>
              <a:rPr lang="en-US" dirty="0"/>
              <a:t>SLR/1% Storm, Value</a:t>
            </a:r>
          </a:p>
        </p:txBody>
      </p:sp>
      <p:pic>
        <p:nvPicPr>
          <p:cNvPr id="10" name="Picture 9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98851" y="53340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BD5427"/>
                </a:solidFill>
                <a:latin typeface="Calibri" pitchFamily="34" charset="0"/>
              </a:rPr>
              <a:t>The Bottom Line</a:t>
            </a:r>
            <a:endParaRPr lang="en-US" altLang="en-US" sz="2800" b="1" dirty="0">
              <a:solidFill>
                <a:srgbClr val="BD5427"/>
              </a:solidFill>
              <a:latin typeface="Calibri" pitchFamily="34" charset="0"/>
            </a:endParaRPr>
          </a:p>
        </p:txBody>
      </p:sp>
      <p:sp>
        <p:nvSpPr>
          <p:cNvPr id="9" name="Shape 389"/>
          <p:cNvSpPr/>
          <p:nvPr/>
        </p:nvSpPr>
        <p:spPr>
          <a:xfrm>
            <a:off x="4096512" y="5791367"/>
            <a:ext cx="504748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Exposed Net Taxable Value: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$884.7 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million</a:t>
            </a:r>
          </a:p>
          <a:p>
            <a:pPr marL="350838" marR="0" lvl="1" indent="-3508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of Total Value: 32%</a:t>
            </a:r>
          </a:p>
        </p:txBody>
      </p:sp>
    </p:spTree>
    <p:extLst>
      <p:ext uri="{BB962C8B-B14F-4D97-AF65-F5344CB8AC3E}">
        <p14:creationId xmlns:p14="http://schemas.microsoft.com/office/powerpoint/2010/main" val="3902453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Tuckerton Borough - Current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20" y="411479"/>
            <a:ext cx="4946072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73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Tuckerton Borough – 2050 SLR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20" y="411479"/>
            <a:ext cx="4946071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Tuckerton Borough – 2050 SLR/1% Storm</a:t>
            </a:r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411480"/>
            <a:ext cx="4946070" cy="640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2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667512"/>
            <a:ext cx="5632704" cy="374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8412"/>
              </p:ext>
            </p:extLst>
          </p:nvPr>
        </p:nvGraphicFramePr>
        <p:xfrm>
          <a:off x="2027365" y="706882"/>
          <a:ext cx="5540375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Worksheet" r:id="rId4" imgW="4848346" imgH="3210030" progId="Excel.Sheet.12">
                  <p:embed/>
                </p:oleObj>
              </mc:Choice>
              <mc:Fallback>
                <p:oleObj name="Worksheet" r:id="rId4" imgW="4848346" imgH="32100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7365" y="706882"/>
                        <a:ext cx="5540375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1" y="0"/>
            <a:ext cx="8534400" cy="36576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Tuckerton Borough - 2050 SLR /1% Flood Scenario, Parcels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6512" y="5330952"/>
            <a:ext cx="420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Total Exposed Lots: 1,219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% of Total Lots: 55%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Total Exposed Acres: 1,357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% of Total Acres: 66%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6512" y="4873752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BD5427"/>
                </a:solidFill>
                <a:latin typeface="Calibri" panose="020F0502020204030204" pitchFamily="34" charset="0"/>
              </a:rPr>
              <a:t>The Bottom Line</a:t>
            </a:r>
            <a:endParaRPr lang="en-US" altLang="en-US" sz="2800" b="1" dirty="0">
              <a:solidFill>
                <a:srgbClr val="BD542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10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665508"/>
            <a:ext cx="6976872" cy="3995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27944"/>
              </p:ext>
            </p:extLst>
          </p:nvPr>
        </p:nvGraphicFramePr>
        <p:xfrm>
          <a:off x="1263555" y="710054"/>
          <a:ext cx="6888163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Worksheet" r:id="rId4" imgW="6124454" imgH="3476520" progId="Excel.Sheet.12">
                  <p:embed/>
                </p:oleObj>
              </mc:Choice>
              <mc:Fallback>
                <p:oleObj name="Worksheet" r:id="rId4" imgW="6124454" imgH="3476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3555" y="710054"/>
                        <a:ext cx="6888163" cy="390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096512" y="5334167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Exposed Net Taxable Value: $224.4 million</a:t>
            </a:r>
            <a:endParaRPr lang="en-US" sz="2000" dirty="0">
              <a:latin typeface="Calibri" panose="020F0502020204030204" pitchFamily="34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% of Total Value: 50%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1" y="0"/>
            <a:ext cx="8534400" cy="36576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Tuckerton Borough - 2050 SLR /1% Flood Scenario, Value</a:t>
            </a:r>
          </a:p>
        </p:txBody>
      </p:sp>
      <p:pic>
        <p:nvPicPr>
          <p:cNvPr id="10" name="Picture 9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96512" y="4876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BD5427"/>
                </a:solidFill>
                <a:latin typeface="Calibri" panose="020F0502020204030204" pitchFamily="34" charset="0"/>
              </a:rPr>
              <a:t>The Bottom Line</a:t>
            </a:r>
            <a:endParaRPr lang="en-US" altLang="en-US" sz="2800" b="1" dirty="0">
              <a:solidFill>
                <a:srgbClr val="BD542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53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0" y="2888323"/>
            <a:ext cx="9143998" cy="1100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800"/>
              </a:spcAft>
              <a:buClr>
                <a:srgbClr val="BD5427"/>
              </a:buClr>
              <a:buSzPct val="25000"/>
              <a:buFont typeface="Arial"/>
              <a:buNone/>
            </a:pPr>
            <a:r>
              <a:rPr lang="en-US" sz="4600" b="1" i="0" u="none" strike="noStrike" cap="small" baseline="0" dirty="0" smtClean="0">
                <a:solidFill>
                  <a:srgbClr val="BD5427"/>
                </a:solidFill>
                <a:latin typeface="Arial"/>
                <a:ea typeface="Arial"/>
                <a:cs typeface="Arial"/>
                <a:sym typeface="Arial"/>
              </a:rPr>
              <a:t>Who we Are</a:t>
            </a:r>
            <a:r>
              <a:rPr lang="en-US" sz="4600" b="1" i="0" u="none" strike="noStrike" cap="small" baseline="0" dirty="0">
                <a:solidFill>
                  <a:srgbClr val="BD5427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600" b="1" i="0" u="none" strike="noStrike" cap="small" baseline="0" dirty="0">
                <a:solidFill>
                  <a:srgbClr val="BD5427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600" b="1" i="0" u="none" strike="noStrike" cap="small" baseline="0" dirty="0">
              <a:solidFill>
                <a:srgbClr val="BD54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39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/>
        </p:nvSpPr>
        <p:spPr>
          <a:xfrm>
            <a:off x="1143000" y="5715000"/>
            <a:ext cx="7168443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Insanity:</a:t>
            </a:r>
            <a:r>
              <a:rPr lang="en-US" sz="2400" b="0" i="0" u="none" strike="noStrike" cap="none" baseline="0" dirty="0">
                <a:solidFill>
                  <a:srgbClr val="44676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doing the same thing over and over again and expecting different results</a:t>
            </a:r>
          </a:p>
        </p:txBody>
      </p:sp>
      <p:pic>
        <p:nvPicPr>
          <p:cNvPr id="624" name="Shape 6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675" y="457200"/>
            <a:ext cx="4205288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Shape 625"/>
          <p:cNvSpPr txBox="1"/>
          <p:nvPr/>
        </p:nvSpPr>
        <p:spPr>
          <a:xfrm>
            <a:off x="152400" y="0"/>
            <a:ext cx="8991600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Time for a new approach</a:t>
            </a:r>
          </a:p>
        </p:txBody>
      </p:sp>
      <p:pic>
        <p:nvPicPr>
          <p:cNvPr id="8" name="Picture 7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53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88323"/>
            <a:ext cx="9143999" cy="1100273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r>
              <a:rPr lang="en-US" sz="4600" b="1" cap="small" dirty="0" smtClean="0">
                <a:solidFill>
                  <a:srgbClr val="BD5427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Community Survey</a:t>
            </a:r>
            <a:endParaRPr lang="en-US" sz="4600" cap="small" dirty="0">
              <a:solidFill>
                <a:srgbClr val="BD5427"/>
              </a:solidFill>
              <a:effectLst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383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88323"/>
            <a:ext cx="9143999" cy="1100273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r>
              <a:rPr lang="en-US" sz="4600" b="1" cap="small" dirty="0" smtClean="0">
                <a:solidFill>
                  <a:srgbClr val="BD5427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Community Survey</a:t>
            </a:r>
            <a:endParaRPr lang="en-US" sz="4600" cap="small" dirty="0">
              <a:solidFill>
                <a:srgbClr val="BD5427"/>
              </a:solidFill>
              <a:effectLst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2848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Create behaviorally realistic communications to help people meet the threat of sea level rise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solidFill>
                  <a:srgbClr val="008080"/>
                </a:solidFill>
                <a:latin typeface="Calibri"/>
                <a:cs typeface="Calibri"/>
              </a:rPr>
              <a:t>Gabrielle Wong-Parodi</a:t>
            </a:r>
            <a:r>
              <a:rPr lang="en-US" sz="2200" b="1" baseline="30000" dirty="0" smtClean="0">
                <a:solidFill>
                  <a:srgbClr val="008080"/>
                </a:solidFill>
                <a:latin typeface="Calibri"/>
                <a:cs typeface="Calibri"/>
              </a:rPr>
              <a:t>1</a:t>
            </a:r>
            <a:r>
              <a:rPr lang="en-US" sz="2200" b="1" dirty="0" smtClean="0">
                <a:solidFill>
                  <a:srgbClr val="008080"/>
                </a:solidFill>
                <a:latin typeface="Calibri"/>
                <a:cs typeface="Calibri"/>
              </a:rPr>
              <a:t>, Baruch Fischhoff</a:t>
            </a:r>
            <a:r>
              <a:rPr lang="en-US" sz="2200" b="1" baseline="30000" dirty="0" smtClean="0">
                <a:solidFill>
                  <a:srgbClr val="008080"/>
                </a:solidFill>
                <a:latin typeface="Calibri"/>
                <a:cs typeface="Calibri"/>
              </a:rPr>
              <a:t>1</a:t>
            </a:r>
            <a:r>
              <a:rPr lang="en-US" sz="2200" b="1" dirty="0" smtClean="0">
                <a:solidFill>
                  <a:srgbClr val="008080"/>
                </a:solidFill>
                <a:latin typeface="Calibri"/>
                <a:cs typeface="Calibri"/>
              </a:rPr>
              <a:t>, &amp; Ben Strauss</a:t>
            </a:r>
            <a:r>
              <a:rPr lang="en-US" sz="2200" b="1" baseline="30000" dirty="0" smtClean="0">
                <a:solidFill>
                  <a:srgbClr val="008080"/>
                </a:solidFill>
                <a:latin typeface="Calibri"/>
                <a:cs typeface="Calibri"/>
              </a:rPr>
              <a:t>2</a:t>
            </a:r>
          </a:p>
          <a:p>
            <a:pPr algn="l"/>
            <a:endParaRPr lang="en-US" sz="2000" b="1" dirty="0" smtClean="0">
              <a:solidFill>
                <a:srgbClr val="008080"/>
              </a:solidFill>
              <a:latin typeface="Calibri"/>
              <a:cs typeface="Calibri"/>
            </a:endParaRPr>
          </a:p>
          <a:p>
            <a:pPr algn="l"/>
            <a:r>
              <a:rPr lang="en-US" sz="1900" b="1" dirty="0" smtClean="0">
                <a:solidFill>
                  <a:srgbClr val="008080"/>
                </a:solidFill>
                <a:latin typeface="Calibri"/>
                <a:cs typeface="Calibri"/>
              </a:rPr>
              <a:t>Carnegie Mellon University</a:t>
            </a:r>
            <a:r>
              <a:rPr lang="en-US" sz="1900" b="1" baseline="30000" dirty="0" smtClean="0">
                <a:solidFill>
                  <a:srgbClr val="008080"/>
                </a:solidFill>
                <a:latin typeface="Calibri"/>
                <a:cs typeface="Calibri"/>
              </a:rPr>
              <a:t>1</a:t>
            </a:r>
          </a:p>
          <a:p>
            <a:pPr algn="l"/>
            <a:r>
              <a:rPr lang="en-US" sz="1900" b="1" dirty="0" smtClean="0">
                <a:solidFill>
                  <a:srgbClr val="008080"/>
                </a:solidFill>
                <a:latin typeface="Calibri"/>
                <a:cs typeface="Calibri"/>
              </a:rPr>
              <a:t>Climate Central</a:t>
            </a:r>
            <a:r>
              <a:rPr lang="en-US" sz="1900" b="1" baseline="30000" dirty="0" smtClean="0">
                <a:solidFill>
                  <a:srgbClr val="008080"/>
                </a:solidFill>
                <a:latin typeface="Calibri"/>
                <a:cs typeface="Calibri"/>
              </a:rPr>
              <a:t>2</a:t>
            </a:r>
            <a:endParaRPr lang="en-US" sz="1900" b="1" baseline="30000" dirty="0">
              <a:solidFill>
                <a:srgbClr val="008080"/>
              </a:solidFill>
              <a:latin typeface="Calibri"/>
              <a:cs typeface="Calibri"/>
            </a:endParaRPr>
          </a:p>
        </p:txBody>
      </p:sp>
      <p:sp>
        <p:nvSpPr>
          <p:cNvPr id="5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rgbClr val="BD542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latin typeface="Calibri"/>
                <a:cs typeface="Calibri"/>
              </a:rPr>
              <a:t>What are views on the risk and preparing for that risk?</a:t>
            </a:r>
            <a:endParaRPr lang="en-US" sz="2600" b="1" i="1" dirty="0">
              <a:solidFill>
                <a:srgbClr val="BD5427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  <a:latin typeface="Calibri"/>
              <a:cs typeface="Calibri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29100" y="2209800"/>
            <a:ext cx="685800" cy="1219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150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95875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Interviews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Spring 2014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9208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Local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760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Representative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2015</a:t>
            </a:r>
          </a:p>
        </p:txBody>
      </p:sp>
      <p:sp>
        <p:nvSpPr>
          <p:cNvPr id="14" name="Shape 152"/>
          <p:cNvSpPr txBox="1"/>
          <p:nvPr/>
        </p:nvSpPr>
        <p:spPr>
          <a:xfrm>
            <a:off x="479612" y="914400"/>
            <a:ext cx="7978588" cy="24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Open-ended interviews – capture views about risk, preparation</a:t>
            </a:r>
          </a:p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Local surveys – informed by interviews, identify prevalence of beliefs and practices</a:t>
            </a:r>
          </a:p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Representative surveys – informed by interviews/local surveys, identify prevalence of beliefs and practices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" y="5486400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Views on the risk and preparing for that risk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364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125" name="Shape 125"/>
          <p:cNvSpPr txBox="1"/>
          <p:nvPr/>
        </p:nvSpPr>
        <p:spPr>
          <a:xfrm>
            <a:off x="457200" y="914400"/>
            <a:ext cx="8839200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14 open-ended interviews in Little </a:t>
            </a:r>
            <a:r>
              <a:rPr lang="en-US" sz="2200" dirty="0" smtClean="0">
                <a:solidFill>
                  <a:srgbClr val="FFFFFF"/>
                </a:solidFill>
                <a:ea typeface="ＭＳ Ｐゴシック" charset="0"/>
                <a:cs typeface="Arial" charset="0"/>
              </a:rPr>
              <a:t>Egg, </a:t>
            </a: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Tuckerton, Sea Bright, Highlands</a:t>
            </a:r>
          </a:p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 smtClean="0">
                <a:solidFill>
                  <a:srgbClr val="FFFFFF"/>
                </a:solidFill>
                <a:ea typeface="ＭＳ Ｐゴシック" charset="0"/>
                <a:cs typeface="Arial" charset="0"/>
                <a:sym typeface="Calibri"/>
              </a:rPr>
              <a:t>Participants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en-US" sz="2000" dirty="0">
                <a:cs typeface="Calibri"/>
              </a:rPr>
              <a:t>All full-time residents (20+ years)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en-US" sz="2000" dirty="0">
                <a:cs typeface="Calibri"/>
              </a:rPr>
              <a:t>Average age 62.4 </a:t>
            </a:r>
            <a:r>
              <a:rPr lang="en-US" sz="2000" dirty="0" smtClean="0">
                <a:cs typeface="Calibri"/>
              </a:rPr>
              <a:t>years</a:t>
            </a:r>
            <a:endParaRPr lang="en-US" sz="2000" dirty="0">
              <a:cs typeface="Calibri"/>
            </a:endParaRP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en-US" sz="2000" dirty="0">
                <a:cs typeface="Calibri"/>
              </a:rPr>
              <a:t>69.2% with at least a college degree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en-US" sz="2000" dirty="0">
                <a:cs typeface="Calibri"/>
              </a:rPr>
              <a:t>41.6% </a:t>
            </a:r>
            <a:r>
              <a:rPr lang="en-US" sz="2000" dirty="0" smtClean="0">
                <a:cs typeface="Calibri"/>
              </a:rPr>
              <a:t>female</a:t>
            </a:r>
            <a:endParaRPr lang="en-US" sz="2000" dirty="0"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9208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Local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760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Representative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Views on the risk and preparing for that risk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05446" y="5486400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Interviews Spring 2014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6556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125" name="Shape 125"/>
          <p:cNvSpPr txBox="1"/>
          <p:nvPr/>
        </p:nvSpPr>
        <p:spPr>
          <a:xfrm>
            <a:off x="457200" y="914400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cs typeface="Calibri"/>
              </a:rPr>
              <a:t>What do people think about the </a:t>
            </a:r>
            <a:r>
              <a:rPr lang="en-US" sz="2200" dirty="0" smtClean="0">
                <a:cs typeface="Calibri"/>
              </a:rPr>
              <a:t>risk?</a:t>
            </a:r>
            <a:endParaRPr lang="en-US" sz="2200" dirty="0" smtClean="0">
              <a:solidFill>
                <a:srgbClr val="FFFFFF"/>
              </a:solidFill>
              <a:ea typeface="ＭＳ Ｐゴシック" charset="0"/>
              <a:cs typeface="Arial" charset="0"/>
              <a:sym typeface="Calibri"/>
            </a:endParaRPr>
          </a:p>
          <a:p>
            <a:pPr marL="68263" lvl="2" defTabSz="457200" fontAlgn="base">
              <a:spcAft>
                <a:spcPts val="600"/>
              </a:spcAft>
              <a:buClr>
                <a:srgbClr val="44676E"/>
              </a:buClr>
              <a:buSzPct val="75000"/>
              <a:defRPr/>
            </a:pPr>
            <a:r>
              <a:rPr lang="en-US" sz="2000" i="1" dirty="0">
                <a:solidFill>
                  <a:srgbClr val="BD5427"/>
                </a:solidFill>
                <a:cs typeface="Calibri"/>
              </a:rPr>
              <a:t>“What is causing it?  I can’t really say.  It could be just a natural cycle.  It could be contributed to global – ice melting or whatever.  But either way, it is happening…something is different in the last 52 years in this area</a:t>
            </a:r>
            <a:r>
              <a:rPr lang="en-US" sz="2000" i="1" dirty="0" smtClean="0">
                <a:solidFill>
                  <a:srgbClr val="BD5427"/>
                </a:solidFill>
                <a:cs typeface="Calibri"/>
              </a:rPr>
              <a:t>”</a:t>
            </a:r>
            <a:r>
              <a:rPr lang="en-US" sz="2000" i="1" dirty="0" smtClean="0">
                <a:cs typeface="Calibri"/>
              </a:rPr>
              <a:t> (participant 8)</a:t>
            </a:r>
          </a:p>
          <a:p>
            <a:pPr marL="465138" lvl="2" defTabSz="457200" fontAlgn="base">
              <a:spcAft>
                <a:spcPts val="600"/>
              </a:spcAft>
              <a:buClr>
                <a:srgbClr val="44676E"/>
              </a:buClr>
              <a:buSzPct val="75000"/>
              <a:defRPr/>
            </a:pPr>
            <a:endParaRPr lang="en-US" sz="2000" i="1" dirty="0" smtClean="0">
              <a:cs typeface="Calibri"/>
            </a:endParaRPr>
          </a:p>
          <a:p>
            <a:pPr marL="4763" lvl="2" defTabSz="457200" fontAlgn="base">
              <a:spcAft>
                <a:spcPts val="2400"/>
              </a:spcAft>
              <a:buClr>
                <a:srgbClr val="44676E"/>
              </a:buClr>
              <a:buSzPct val="75000"/>
              <a:defRPr/>
            </a:pPr>
            <a:r>
              <a:rPr lang="en-US" sz="2000" i="1" dirty="0">
                <a:solidFill>
                  <a:srgbClr val="BD5427"/>
                </a:solidFill>
                <a:cs typeface="Calibri"/>
              </a:rPr>
              <a:t>“</a:t>
            </a:r>
            <a:r>
              <a:rPr lang="en-US" sz="2000" i="1" dirty="0">
                <a:solidFill>
                  <a:srgbClr val="BD5427"/>
                </a:solidFill>
                <a:cs typeface="Calibri"/>
              </a:rPr>
              <a:t>…you live in a coastal town, so it’s kind of expected that if you can afford to live near the ocean you have to know that there’s certain risks” </a:t>
            </a:r>
            <a:r>
              <a:rPr lang="en-US" sz="2000" dirty="0">
                <a:cs typeface="Calibri"/>
              </a:rPr>
              <a:t>(participant 3</a:t>
            </a:r>
            <a:r>
              <a:rPr lang="en-US" sz="2000" dirty="0" smtClean="0">
                <a:cs typeface="Calibri"/>
              </a:rPr>
              <a:t>)</a:t>
            </a:r>
            <a:endParaRPr lang="en-US" sz="2000" i="1" dirty="0">
              <a:cs typeface="Calibri"/>
            </a:endParaRPr>
          </a:p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cs typeface="Calibri"/>
              </a:rPr>
              <a:t>Risk increasing (drawing from own experience); sense of responsibility for meeting threat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39208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Local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760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Representative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Views on the risk and preparing for that risk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05446" y="5486400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Interviews Spring 2014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950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125" name="Shape 125"/>
          <p:cNvSpPr txBox="1"/>
          <p:nvPr/>
        </p:nvSpPr>
        <p:spPr>
          <a:xfrm>
            <a:off x="457200" y="914400"/>
            <a:ext cx="86868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cs typeface="Calibri"/>
              </a:rPr>
              <a:t>225 participants in Little </a:t>
            </a:r>
            <a:r>
              <a:rPr lang="en-US" sz="2200" dirty="0" smtClean="0">
                <a:cs typeface="Calibri"/>
              </a:rPr>
              <a:t>Egg, </a:t>
            </a:r>
            <a:r>
              <a:rPr lang="en-US" sz="2200" dirty="0">
                <a:cs typeface="Calibri"/>
              </a:rPr>
              <a:t>Tuckerton, Sea Bright, Highlands</a:t>
            </a:r>
          </a:p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cs typeface="Calibri"/>
              </a:rPr>
              <a:t>Participants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55.2% long-time residents (at least 15 years)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Average age 57.1 years (SD=11.6 years)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51.0% with at least a college degree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49.2% female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50.5% with an annual income of at least $76k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33.9% Independent, 31.2% Republican, 15.6% Democrat, 2.7% Other, 16.7% prefer not to answer</a:t>
            </a:r>
          </a:p>
          <a:p>
            <a:pPr marL="808038" lvl="2" indent="-342900" defTabSz="457200" fontAlgn="base">
              <a:spcAft>
                <a:spcPts val="6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63.4% think climate change is happening, 19.6% </a:t>
            </a:r>
            <a:r>
              <a:rPr lang="en-US" sz="2000" dirty="0" smtClean="0">
                <a:cs typeface="Calibri"/>
              </a:rPr>
              <a:t>don’t </a:t>
            </a:r>
            <a:r>
              <a:rPr lang="en-US" sz="2000" dirty="0">
                <a:cs typeface="Calibri"/>
              </a:rPr>
              <a:t>know, </a:t>
            </a:r>
            <a:r>
              <a:rPr lang="en-US" sz="2000" dirty="0" smtClean="0">
                <a:cs typeface="Calibri"/>
              </a:rPr>
              <a:t>17.0</a:t>
            </a:r>
            <a:r>
              <a:rPr lang="en-US" sz="2000" dirty="0">
                <a:cs typeface="Calibri"/>
              </a:rPr>
              <a:t>% think </a:t>
            </a:r>
            <a:r>
              <a:rPr lang="en-US" sz="2000" dirty="0" smtClean="0">
                <a:cs typeface="Calibri"/>
              </a:rPr>
              <a:t>it’s not </a:t>
            </a:r>
            <a:r>
              <a:rPr lang="en-US" sz="2000" dirty="0">
                <a:cs typeface="Calibri"/>
              </a:rPr>
              <a:t>happening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95875" y="5486400"/>
            <a:ext cx="2166554" cy="1098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Interviews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Spring 2014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9208" y="5486400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Local Surveys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Summer 2014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760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Representative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Views on the risk and preparing for that risk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0544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Interviews Spring 2014</a:t>
            </a:r>
          </a:p>
        </p:txBody>
      </p:sp>
    </p:spTree>
    <p:extLst>
      <p:ext uri="{BB962C8B-B14F-4D97-AF65-F5344CB8AC3E}">
        <p14:creationId xmlns:p14="http://schemas.microsoft.com/office/powerpoint/2010/main" val="1183163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125" name="Shape 125"/>
          <p:cNvSpPr txBox="1"/>
          <p:nvPr/>
        </p:nvSpPr>
        <p:spPr>
          <a:xfrm>
            <a:off x="457200" y="914400"/>
            <a:ext cx="769620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cs typeface="Calibri"/>
              </a:rPr>
              <a:t>How does flooding experience affect </a:t>
            </a:r>
            <a:r>
              <a:rPr lang="en-US" sz="2200" dirty="0" smtClean="0">
                <a:cs typeface="Calibri"/>
              </a:rPr>
              <a:t>preparation?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39208" y="5486400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Local Surveys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Summer 2014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760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Representative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Views on the risk and preparing for that risk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0544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Interviews Spring 2014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2080"/>
            <a:ext cx="5185682" cy="393192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692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125" name="Shape 125"/>
          <p:cNvSpPr txBox="1"/>
          <p:nvPr/>
        </p:nvSpPr>
        <p:spPr>
          <a:xfrm>
            <a:off x="457200" y="914400"/>
            <a:ext cx="8305800" cy="25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lvl="1" indent="-342900" defTabSz="457200" fontAlgn="base">
              <a:spcAft>
                <a:spcPts val="18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cs typeface="Calibri"/>
              </a:rPr>
              <a:t>1,150 participants high-risk communities in NJ, </a:t>
            </a:r>
            <a:r>
              <a:rPr lang="en-US" sz="2200" dirty="0" smtClean="0">
                <a:cs typeface="Calibri"/>
              </a:rPr>
              <a:t>NY and CT</a:t>
            </a:r>
          </a:p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 smtClean="0">
                <a:cs typeface="Calibri"/>
              </a:rPr>
              <a:t>Participants</a:t>
            </a:r>
          </a:p>
          <a:p>
            <a:pPr marL="808038" lvl="2" indent="-342900" defTabSz="457200" fontAlgn="base">
              <a:spcAft>
                <a:spcPts val="3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Probabilistic sample</a:t>
            </a:r>
          </a:p>
          <a:p>
            <a:pPr marL="809244" lvl="2" indent="-342900" defTabSz="457200" fontAlgn="base">
              <a:spcAft>
                <a:spcPts val="300"/>
              </a:spcAft>
              <a:buClr>
                <a:srgbClr val="BD5427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Statistically representative of high-risk communities across demographics (age, sex, employment, marital status, access to internet, income, ethnicity, faith)</a:t>
            </a:r>
          </a:p>
          <a:p>
            <a:pPr marL="465138" lvl="2" defTabSz="457200" fontAlgn="base">
              <a:spcAft>
                <a:spcPts val="1800"/>
              </a:spcAft>
              <a:buClr>
                <a:srgbClr val="44676E"/>
              </a:buClr>
              <a:buSzPct val="75000"/>
              <a:defRPr/>
            </a:pPr>
            <a:endParaRPr lang="en-US" sz="2400" dirty="0"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9208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Local Surveys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Summer 2014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7606" y="5486400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Representative Surveys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Summer 2015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Views on the risk and preparing for that risk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05446" y="5486400"/>
            <a:ext cx="2166554" cy="109870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Interviews Spring 2014</a:t>
            </a:r>
          </a:p>
        </p:txBody>
      </p:sp>
    </p:spTree>
    <p:extLst>
      <p:ext uri="{BB962C8B-B14F-4D97-AF65-F5344CB8AC3E}">
        <p14:creationId xmlns:p14="http://schemas.microsoft.com/office/powerpoint/2010/main" val="2959363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Initial Involvement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1" y="2362200"/>
            <a:ext cx="5410200" cy="43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90496" y="483767"/>
            <a:ext cx="8039103" cy="17260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  <a:sym typeface="Calibri"/>
              </a:rPr>
              <a:t>FEMA seeking a partner for local recovery effort</a:t>
            </a:r>
          </a:p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  <a:sym typeface="Calibri"/>
              </a:rPr>
              <a:t>FEMA/Merck Foundation request to create LRPM position</a:t>
            </a:r>
          </a:p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  <a:sym typeface="Calibri"/>
              </a:rPr>
              <a:t>FEMA noted lack of local capacity in disaster response</a:t>
            </a:r>
          </a:p>
          <a:p>
            <a:pPr marL="350838" lvl="1" indent="-342900" defTabSz="457200" fontAlgn="base"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Arial" charset="0"/>
                <a:sym typeface="Calibri"/>
              </a:rPr>
              <a:t>NJ Recovery Fund provided additional funding</a:t>
            </a:r>
          </a:p>
        </p:txBody>
      </p:sp>
      <p:pic>
        <p:nvPicPr>
          <p:cNvPr id="7" name="Picture 6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69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125" name="Shape 125"/>
          <p:cNvSpPr txBox="1"/>
          <p:nvPr/>
        </p:nvSpPr>
        <p:spPr>
          <a:xfrm>
            <a:off x="3505200" y="952500"/>
            <a:ext cx="44958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000" i="1" dirty="0">
                <a:solidFill>
                  <a:srgbClr val="BD5427"/>
                </a:solidFill>
                <a:cs typeface="Calibri"/>
              </a:rPr>
              <a:t>“I was there when Sandy hit,” “I was on the East Coast but was not directly exposed,” etc…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6646" y="958693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Section 1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Experience and exposure to Sandy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6646" y="2330293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Section 2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Any before/after Sandy preparation?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6646" y="3701893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Section 3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Chances of major flooding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646" y="5073493"/>
            <a:ext cx="2166554" cy="1098707"/>
          </a:xfrm>
          <a:prstGeom prst="roundRect">
            <a:avLst/>
          </a:prstGeom>
          <a:solidFill>
            <a:srgbClr val="00808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Section 4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Drivers of changing chance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05200" y="2406778"/>
            <a:ext cx="4292936" cy="945736"/>
          </a:xfrm>
          <a:prstGeom prst="round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000" i="1" dirty="0">
                <a:solidFill>
                  <a:srgbClr val="BD5427"/>
                </a:solidFill>
                <a:cs typeface="Calibri"/>
              </a:rPr>
              <a:t>“Are there any actions you wish you had taken, or had been able to do?”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0" y="3679747"/>
            <a:ext cx="4292936" cy="1098707"/>
          </a:xfrm>
          <a:prstGeom prst="round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000" i="1" dirty="0">
                <a:solidFill>
                  <a:srgbClr val="BD5427"/>
                </a:solidFill>
                <a:cs typeface="Calibri"/>
              </a:rPr>
              <a:t>“What do you think the chances are of major flooding happening here in the next 30 years?”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5200" y="5165646"/>
            <a:ext cx="4292936" cy="914400"/>
          </a:xfrm>
          <a:prstGeom prst="round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000" i="1" dirty="0">
                <a:solidFill>
                  <a:srgbClr val="BD5427"/>
                </a:solidFill>
                <a:cs typeface="Calibri"/>
              </a:rPr>
              <a:t>“The frequency of storms,” “Coastal development,” etc… </a:t>
            </a:r>
          </a:p>
        </p:txBody>
      </p:sp>
      <p:sp>
        <p:nvSpPr>
          <p:cNvPr id="2" name="Down Arrow 1"/>
          <p:cNvSpPr/>
          <p:nvPr/>
        </p:nvSpPr>
        <p:spPr>
          <a:xfrm>
            <a:off x="1568484" y="2084832"/>
            <a:ext cx="182878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568484" y="3456432"/>
            <a:ext cx="182878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568484" y="4828032"/>
            <a:ext cx="182878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Preparing For Risk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Calibri"/>
              </a:rPr>
              <a:t>Please send comments, questions, requests for copies of papers to…</a:t>
            </a:r>
          </a:p>
          <a:p>
            <a:endParaRPr lang="en-US" sz="3200" dirty="0">
              <a:cs typeface="Calibri"/>
            </a:endParaRPr>
          </a:p>
          <a:p>
            <a:pPr algn="ctr"/>
            <a:r>
              <a:rPr lang="en-US" sz="2800" dirty="0">
                <a:solidFill>
                  <a:srgbClr val="008080"/>
                </a:solidFill>
                <a:cs typeface="Calibri"/>
              </a:rPr>
              <a:t>Gabrielle Wong-</a:t>
            </a:r>
            <a:r>
              <a:rPr lang="en-US" sz="2800" dirty="0" err="1">
                <a:solidFill>
                  <a:srgbClr val="008080"/>
                </a:solidFill>
                <a:cs typeface="Calibri"/>
              </a:rPr>
              <a:t>Parodi</a:t>
            </a:r>
            <a:endParaRPr lang="en-US" sz="2800" dirty="0">
              <a:solidFill>
                <a:srgbClr val="008080"/>
              </a:solidFill>
              <a:cs typeface="Calibri"/>
            </a:endParaRPr>
          </a:p>
          <a:p>
            <a:pPr algn="ctr"/>
            <a:r>
              <a:rPr lang="en-US" sz="2800" dirty="0" err="1">
                <a:solidFill>
                  <a:srgbClr val="008080"/>
                </a:solidFill>
                <a:cs typeface="Calibri"/>
              </a:rPr>
              <a:t>gwongpar@cmu.edu</a:t>
            </a:r>
            <a:endParaRPr lang="en-US" sz="2800" dirty="0">
              <a:solidFill>
                <a:srgbClr val="00808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5809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88323"/>
            <a:ext cx="9143999" cy="1100273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endParaRPr lang="en-US" sz="4600" b="1" cap="small" dirty="0" smtClean="0">
              <a:solidFill>
                <a:srgbClr val="BD5427"/>
              </a:solidFill>
              <a:effectLst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  <a:p>
            <a:pPr>
              <a:spcAft>
                <a:spcPts val="1800"/>
              </a:spcAft>
              <a:defRPr/>
            </a:pPr>
            <a:r>
              <a:rPr lang="en-US" sz="4600" b="1" cap="small" dirty="0" smtClean="0">
                <a:solidFill>
                  <a:srgbClr val="BD5427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preparation</a:t>
            </a:r>
            <a:endParaRPr lang="en-US" sz="4600" cap="small" dirty="0">
              <a:solidFill>
                <a:srgbClr val="BD5427"/>
              </a:solidFill>
              <a:effectLst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248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199" y="914400"/>
            <a:ext cx="8686799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lvl="1" indent="-342900" defTabSz="457200" fontAlgn="base">
              <a:spcBef>
                <a:spcPts val="0"/>
              </a:spcBef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Resilience: “Resilience refers to the capability to prevent or protect against significant multi-hazard threats and incidents and to expeditiously recover and reconstitute critical services with minimum damage to public safety and health, the economy, and national security.” </a:t>
            </a:r>
            <a:r>
              <a:rPr lang="en-US" sz="2000" i="1" dirty="0" smtClean="0">
                <a:solidFill>
                  <a:srgbClr val="008080"/>
                </a:solidFill>
                <a:cs typeface="Calibri"/>
              </a:rPr>
              <a:t>(American Society of Civil Engineers, Critical Infrastructure Definitions, 20</a:t>
            </a:r>
            <a:r>
              <a:rPr lang="en-US" sz="2000" i="1" dirty="0">
                <a:solidFill>
                  <a:srgbClr val="008080"/>
                </a:solidFill>
                <a:cs typeface="Calibri"/>
              </a:rPr>
              <a:t>06) </a:t>
            </a:r>
          </a:p>
        </p:txBody>
      </p:sp>
      <p:pic>
        <p:nvPicPr>
          <p:cNvPr id="19462" name="Picture 6" descr="What We L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" y="3581399"/>
            <a:ext cx="71437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93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Intermediate Solutions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2453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Social: Networks help increase resiliency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Economic: Strong economies are more resilient both on an individual and a community basis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Environmental: Both grey and green infrastructure can be employed to reduce flooding threats</a:t>
            </a:r>
            <a:endParaRPr lang="en-US" sz="2400" dirty="0">
              <a:cs typeface="Calibri"/>
            </a:endParaRPr>
          </a:p>
        </p:txBody>
      </p:sp>
      <p:pic>
        <p:nvPicPr>
          <p:cNvPr id="20484" name="Picture 4" descr="http://socialmediasolution.co.za/wordpress/wp-content/uploads/2013/10/social_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3855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54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Increasing Social Resiliency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75438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Make a plan for communicating during a disaster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Public </a:t>
            </a:r>
            <a:r>
              <a:rPr lang="en-US" sz="2400" dirty="0">
                <a:cs typeface="Calibri"/>
              </a:rPr>
              <a:t>Education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Communication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Access to information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Strengthening Social networks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Build </a:t>
            </a:r>
            <a:r>
              <a:rPr lang="en-US" sz="2400" dirty="0">
                <a:cs typeface="Calibri"/>
              </a:rPr>
              <a:t>a Disaster Kit</a:t>
            </a:r>
          </a:p>
        </p:txBody>
      </p:sp>
      <p:pic>
        <p:nvPicPr>
          <p:cNvPr id="22530" name="Picture 2" descr="http://www.publicsafety.gc.ca/cnt/rsrcs/pblctns/mrgnc-mngmnt-pnnng/mrgnc-mngmnt-pnnng-fig01-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20886"/>
            <a:ext cx="4343399" cy="46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0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Increasing Economic Resiliency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914400"/>
            <a:ext cx="8686801" cy="2895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Focus </a:t>
            </a:r>
            <a:r>
              <a:rPr lang="en-US" sz="2400" dirty="0">
                <a:cs typeface="Calibri"/>
              </a:rPr>
              <a:t>on growing economic centers outside of flood prone areas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Plan for bringing businesses back on line quickly after a disaster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Participate in programs such as CRS to reduce flood insurance rates and increase individual economic resiliency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Support initiatives to grow the economy</a:t>
            </a:r>
          </a:p>
        </p:txBody>
      </p:sp>
      <p:pic>
        <p:nvPicPr>
          <p:cNvPr id="21516" name="Picture 12" descr="https://static.suite.io/article_images/orig/be344f0b-fd62-4ef8-bb11-1e9c2346f2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4" y="5029200"/>
            <a:ext cx="17217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onr.navy.mil/%7E/media/Images/Landing-Pages/COOPbanner72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20" y="5029200"/>
            <a:ext cx="67376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01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Increasing Environmental Resiliency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14400"/>
            <a:ext cx="8382001" cy="32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Enforce </a:t>
            </a:r>
            <a:r>
              <a:rPr lang="en-US" sz="2400" dirty="0">
                <a:cs typeface="Calibri"/>
              </a:rPr>
              <a:t>strict building codes to withstand storm events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Develop protective infrastructure such as bulkheads/seawalls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Raise homes, utilities, roads above flood levels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Build natural storm buffers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Improve drainage</a:t>
            </a:r>
          </a:p>
        </p:txBody>
      </p:sp>
      <p:pic>
        <p:nvPicPr>
          <p:cNvPr id="19458" name="Picture 2" descr="http://www.supercriticalfluids.com/wp-content/uploads/Partnership-for-the-Delaware-Estuary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07408"/>
            <a:ext cx="3267456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nj.gov/dep/gi/images/gi_logo_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4410074"/>
            <a:ext cx="55340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87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National Fish and Wildlife Funded Project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914400"/>
            <a:ext cx="8382001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 smtClean="0">
                <a:cs typeface="Calibri"/>
              </a:rPr>
              <a:t>Enforce </a:t>
            </a:r>
            <a:r>
              <a:rPr lang="en-US" sz="2400" dirty="0">
                <a:cs typeface="Calibri"/>
              </a:rPr>
              <a:t>strict building codes to withstand storm events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$2.13 million received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12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Grant covers Tuckerton and Little Egg Harbor</a:t>
            </a:r>
          </a:p>
          <a:p>
            <a:pPr marL="350838" lvl="1" indent="-342900" defTabSz="457200" fontAlgn="base">
              <a:spcBef>
                <a:spcPts val="0"/>
              </a:spcBef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sz="2400" dirty="0">
                <a:cs typeface="Calibri"/>
              </a:rPr>
              <a:t>Includes:</a:t>
            </a:r>
          </a:p>
          <a:p>
            <a:pPr marL="750888" lvl="2" indent="-342900" defTabSz="457200" fontAlgn="base">
              <a:spcAft>
                <a:spcPts val="600"/>
              </a:spcAft>
              <a:buClr>
                <a:srgbClr val="E47243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Dredging</a:t>
            </a:r>
          </a:p>
          <a:p>
            <a:pPr marL="750888" lvl="2" indent="-342900" defTabSz="457200" fontAlgn="base">
              <a:spcAft>
                <a:spcPts val="600"/>
              </a:spcAft>
              <a:buClr>
                <a:srgbClr val="E47243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Thin Layer Deposition</a:t>
            </a:r>
          </a:p>
          <a:p>
            <a:pPr marL="750888" lvl="2" indent="-342900" defTabSz="457200" fontAlgn="base">
              <a:spcAft>
                <a:spcPts val="600"/>
              </a:spcAft>
              <a:buClr>
                <a:srgbClr val="E47243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Living </a:t>
            </a:r>
            <a:r>
              <a:rPr lang="en-US" sz="2000" dirty="0" smtClean="0">
                <a:cs typeface="Calibri"/>
              </a:rPr>
              <a:t>Shoreline </a:t>
            </a:r>
            <a:r>
              <a:rPr lang="en-US" sz="2000" dirty="0">
                <a:cs typeface="Calibri"/>
              </a:rPr>
              <a:t>construction</a:t>
            </a:r>
          </a:p>
          <a:p>
            <a:pPr marL="750888" lvl="2" indent="-342900" defTabSz="457200" fontAlgn="base">
              <a:spcAft>
                <a:spcPts val="600"/>
              </a:spcAft>
              <a:buClr>
                <a:srgbClr val="E47243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Beach replenishment</a:t>
            </a:r>
          </a:p>
          <a:p>
            <a:pPr marL="750888" lvl="2" indent="-342900" defTabSz="457200" fontAlgn="base">
              <a:spcAft>
                <a:spcPts val="600"/>
              </a:spcAft>
              <a:buClr>
                <a:srgbClr val="E47243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cs typeface="Calibri"/>
              </a:rPr>
              <a:t>Filling of low lying marsh areas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9083"/>
            <a:ext cx="3352799" cy="43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128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/>
        </p:nvSpPr>
        <p:spPr>
          <a:xfrm>
            <a:off x="152400" y="0"/>
            <a:ext cx="8991600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07736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Leah </a:t>
            </a:r>
            <a:r>
              <a:rPr lang="en-US" sz="2000" dirty="0" err="1" smtClean="0">
                <a:solidFill>
                  <a:srgbClr val="FFFFFF"/>
                </a:solidFill>
              </a:rPr>
              <a:t>Yasenchak</a:t>
            </a:r>
            <a:r>
              <a:rPr lang="en-US" sz="2000" dirty="0" smtClean="0">
                <a:solidFill>
                  <a:srgbClr val="FFFFFF"/>
                </a:solidFill>
              </a:rPr>
              <a:t>: lyasenchak@njfuture.org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David Kutner: </a:t>
            </a:r>
            <a:r>
              <a:rPr lang="en-US" sz="2000" dirty="0" err="1" smtClean="0">
                <a:solidFill>
                  <a:srgbClr val="FFFFFF"/>
                </a:solidFill>
              </a:rPr>
              <a:t>dkutner@njfuture.org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www.njfuture.org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climate-summit-carto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9" y="762000"/>
            <a:ext cx="6177182" cy="4114800"/>
          </a:xfrm>
          <a:prstGeom prst="rect">
            <a:avLst/>
          </a:prstGeom>
        </p:spPr>
      </p:pic>
      <p:pic>
        <p:nvPicPr>
          <p:cNvPr id="11" name="Shape 7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409" y="5144720"/>
            <a:ext cx="1204962" cy="118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109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The Program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57200" y="914400"/>
            <a:ext cx="450148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BD5427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r>
              <a:rPr lang="en-US" sz="2800" b="0" i="0" u="none" strike="noStrike" cap="none" baseline="0" dirty="0">
                <a:solidFill>
                  <a:srgbClr val="BD542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>
                <a:solidFill>
                  <a:srgbClr val="BD5427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79612" y="1376065"/>
            <a:ext cx="6073587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5138" marR="0" lvl="1" indent="-465138" algn="l" rtl="0">
              <a:spcBef>
                <a:spcPts val="0"/>
              </a:spcBef>
              <a:spcAft>
                <a:spcPts val="0"/>
              </a:spcAft>
              <a:buClr>
                <a:srgbClr val="44676E"/>
              </a:buClr>
              <a:buSzPct val="100000"/>
              <a:buFont typeface="Calibri"/>
              <a:buAutoNum type="arabicPeriod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Considerable storm damage</a:t>
            </a:r>
          </a:p>
          <a:p>
            <a:pPr marL="465138" marR="0" lvl="1" indent="-465138" algn="l" rtl="0">
              <a:spcBef>
                <a:spcPts val="600"/>
              </a:spcBef>
              <a:spcAft>
                <a:spcPts val="0"/>
              </a:spcAft>
              <a:buClr>
                <a:srgbClr val="44676E"/>
              </a:buClr>
              <a:buSzPct val="100000"/>
              <a:buFont typeface="Calibri"/>
              <a:buAutoNum type="arabicPeriod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Limited or no in-house planning capabilities</a:t>
            </a:r>
          </a:p>
          <a:p>
            <a:pPr marL="465138" marR="0" lvl="1" indent="-465138" algn="l" rtl="0">
              <a:spcBef>
                <a:spcPts val="600"/>
              </a:spcBef>
              <a:spcAft>
                <a:spcPts val="600"/>
              </a:spcAft>
              <a:buClr>
                <a:srgbClr val="44676E"/>
              </a:buClr>
              <a:buSzPct val="100000"/>
              <a:buFont typeface="Calibri"/>
              <a:buAutoNum type="arabicPeriod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Primarily full-time residents</a:t>
            </a:r>
          </a:p>
        </p:txBody>
      </p:sp>
      <p:sp>
        <p:nvSpPr>
          <p:cNvPr id="153" name="Shape 15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t="22880"/>
          <a:stretch/>
        </p:blipFill>
        <p:spPr>
          <a:xfrm>
            <a:off x="6217919" y="2504802"/>
            <a:ext cx="2926079" cy="227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7919" y="457200"/>
            <a:ext cx="2926079" cy="19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919" y="4876800"/>
            <a:ext cx="2926079" cy="19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NJF_logo_041008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43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69399"/>
            <a:ext cx="8610600" cy="675481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  <a:defRPr/>
            </a:pPr>
            <a:r>
              <a:rPr lang="en-US" sz="4000" b="1" cap="small" dirty="0" smtClean="0">
                <a:solidFill>
                  <a:srgbClr val="BD5427"/>
                </a:solidFill>
                <a:effectLst>
                  <a:reflection stA="56000" endPos="50000" dist="25400" dir="5400000" sy="-100000" algn="bl" rotWithShape="0"/>
                </a:effectLst>
                <a:latin typeface="Arial"/>
                <a:cs typeface="Arial"/>
              </a:rPr>
              <a:t>Planning For Our Coastal Future</a:t>
            </a:r>
            <a:endParaRPr lang="en-US" sz="4000" cap="small" dirty="0">
              <a:solidFill>
                <a:srgbClr val="BD5427"/>
              </a:solidFill>
              <a:effectLst>
                <a:reflection stA="56000" endPos="50000" dist="254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6" name="Picture 5" descr="Sea 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39" y="1249680"/>
            <a:ext cx="6550923" cy="4389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57300" y="5760359"/>
            <a:ext cx="6858000" cy="865469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1800"/>
              </a:spcAft>
              <a:buNone/>
              <a:defRPr sz="3200" b="1">
                <a:solidFill>
                  <a:srgbClr val="44676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smtClean="0"/>
              <a:t>Meeting #1-Vulnerabilty Analysis</a:t>
            </a:r>
          </a:p>
          <a:p>
            <a:r>
              <a:rPr lang="en-US" sz="1800" dirty="0" smtClean="0"/>
              <a:t>4-14-15</a:t>
            </a:r>
            <a:endParaRPr lang="en-US" sz="1800" dirty="0"/>
          </a:p>
        </p:txBody>
      </p:sp>
      <p:pic>
        <p:nvPicPr>
          <p:cNvPr id="11" name="Picture 10" descr="NJF_logo_041008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98236"/>
            <a:ext cx="1143000" cy="112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24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078173" y="0"/>
            <a:ext cx="8065826" cy="365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lvl="0" indent="0" algn="r">
              <a:buSzPct val="25000"/>
              <a:defRPr sz="2000" b="1">
                <a:solidFill>
                  <a:schemeClr val="l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Who We Work With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326" y="411479"/>
            <a:ext cx="4946072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JF_logo_041008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95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88323"/>
            <a:ext cx="9143999" cy="1100273"/>
          </a:xfrm>
          <a:prstGeom prst="rect">
            <a:avLst/>
          </a:prstGeom>
          <a:effectLst>
            <a:outerShdw blurRad="79375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r>
              <a:rPr lang="en-US" sz="4600" b="1" cap="small" dirty="0" smtClean="0">
                <a:solidFill>
                  <a:srgbClr val="BD5427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Vulnerability Analysis</a:t>
            </a:r>
            <a:endParaRPr lang="en-US" sz="4600" cap="small" dirty="0">
              <a:solidFill>
                <a:srgbClr val="BD5427"/>
              </a:solidFill>
              <a:effectLst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246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JF_logo_041008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8173" y="0"/>
            <a:ext cx="8065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 smtClean="0">
                <a:ea typeface="ＭＳ Ｐゴシック" charset="0"/>
              </a:rPr>
              <a:t>Why Do A Vulnerability Analysis? </a:t>
            </a:r>
            <a:endParaRPr lang="en-US" sz="2000" b="1" dirty="0"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716280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 smtClean="0">
                <a:solidFill>
                  <a:srgbClr val="BD5427"/>
                </a:solidFill>
                <a:latin typeface="Calibri" pitchFamily="34" charset="0"/>
              </a:rPr>
              <a:t>Purpose:</a:t>
            </a:r>
          </a:p>
          <a:p>
            <a:pPr marL="350838" lvl="1" indent="-342900" defTabSz="457200">
              <a:spcBef>
                <a:spcPts val="0"/>
              </a:spcBef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altLang="en-US" sz="2200" dirty="0" smtClean="0">
                <a:solidFill>
                  <a:srgbClr val="FFFFFF"/>
                </a:solidFill>
                <a:latin typeface="+mn-lt"/>
                <a:ea typeface="ＭＳ Ｐゴシック" charset="0"/>
                <a:cs typeface="Arial" charset="0"/>
              </a:rPr>
              <a:t>Evaluate vulnerability to likely hazards;</a:t>
            </a:r>
            <a:endParaRPr lang="en-US" altLang="en-US" sz="2200" dirty="0">
              <a:solidFill>
                <a:srgbClr val="FFFFFF"/>
              </a:solidFill>
              <a:latin typeface="+mn-lt"/>
              <a:ea typeface="ＭＳ Ｐゴシック" charset="0"/>
              <a:cs typeface="Arial" charset="0"/>
            </a:endParaRPr>
          </a:p>
          <a:p>
            <a:pPr marL="350838" lvl="1" indent="-342900" defTabSz="457200">
              <a:spcBef>
                <a:spcPts val="0"/>
              </a:spcBef>
              <a:spcAft>
                <a:spcPts val="600"/>
              </a:spcAft>
              <a:buClr>
                <a:srgbClr val="44676E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en-US" altLang="en-US" sz="2200" dirty="0" smtClean="0">
                <a:solidFill>
                  <a:srgbClr val="FFFFFF"/>
                </a:solidFill>
                <a:latin typeface="+mn-lt"/>
                <a:ea typeface="ＭＳ Ｐゴシック" charset="0"/>
                <a:cs typeface="Arial" charset="0"/>
              </a:rPr>
              <a:t>Prioritize those actions that most effectively reduce or avoid future loss.</a:t>
            </a:r>
            <a:endParaRPr lang="en-US" altLang="en-US" sz="2200" dirty="0">
              <a:solidFill>
                <a:srgbClr val="FFFFFF"/>
              </a:solidFill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4920" y="3505200"/>
            <a:ext cx="3840480" cy="1600200"/>
          </a:xfrm>
          <a:prstGeom prst="roundRect">
            <a:avLst/>
          </a:prstGeom>
          <a:solidFill>
            <a:srgbClr val="1C4853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669" y="3566636"/>
            <a:ext cx="3578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“If I had an hour to solve a problem I’d spend 55 minutes thinking about the problem and 5 minutes thinking about solutions.”</a:t>
            </a:r>
          </a:p>
          <a:p>
            <a:pPr algn="r"/>
            <a:r>
              <a:rPr lang="en-US" b="1" i="1" dirty="0" smtClean="0">
                <a:solidFill>
                  <a:srgbClr val="E47243"/>
                </a:solidFill>
              </a:rPr>
              <a:t>-Albert Einstein</a:t>
            </a:r>
            <a:endParaRPr lang="en-US" b="1" dirty="0">
              <a:solidFill>
                <a:srgbClr val="E47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82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JF_logo_041008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6096000"/>
            <a:ext cx="665019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8173" y="0"/>
            <a:ext cx="806582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 smtClean="0">
                <a:ea typeface="ＭＳ Ｐゴシック" charset="0"/>
              </a:rPr>
              <a:t>3 Step Process</a:t>
            </a:r>
            <a:endParaRPr lang="en-US" sz="2000" b="1" dirty="0"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499" y="533400"/>
            <a:ext cx="8801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65138" lvl="1" indent="-457200" defTabSz="457200">
              <a:spcBef>
                <a:spcPts val="0"/>
              </a:spcBef>
              <a:spcAft>
                <a:spcPts val="2400"/>
              </a:spcAft>
              <a:buClr>
                <a:srgbClr val="E47243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400" dirty="0" smtClean="0">
                <a:solidFill>
                  <a:srgbClr val="FFFFFF"/>
                </a:solidFill>
                <a:latin typeface="+mn-lt"/>
                <a:ea typeface="ＭＳ Ｐゴシック" charset="0"/>
                <a:cs typeface="Arial" charset="0"/>
              </a:rPr>
              <a:t>Inundation Extent</a:t>
            </a:r>
            <a:endParaRPr lang="en-US" altLang="en-US" sz="2400" dirty="0">
              <a:solidFill>
                <a:srgbClr val="FFFFFF"/>
              </a:solidFill>
              <a:latin typeface="+mn-lt"/>
              <a:ea typeface="ＭＳ Ｐゴシック" charset="0"/>
              <a:cs typeface="Arial" charset="0"/>
            </a:endParaRPr>
          </a:p>
          <a:p>
            <a:pPr marL="465138" lvl="1" indent="-457200" defTabSz="457200">
              <a:spcBef>
                <a:spcPts val="0"/>
              </a:spcBef>
              <a:spcAft>
                <a:spcPts val="2400"/>
              </a:spcAft>
              <a:buClr>
                <a:srgbClr val="E47243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400" dirty="0" smtClean="0">
                <a:solidFill>
                  <a:srgbClr val="FFFFFF"/>
                </a:solidFill>
                <a:latin typeface="+mn-lt"/>
                <a:ea typeface="ＭＳ Ｐゴシック" charset="0"/>
                <a:cs typeface="Arial" charset="0"/>
              </a:rPr>
              <a:t>Inundation Depth</a:t>
            </a:r>
          </a:p>
          <a:p>
            <a:pPr marL="465138" lvl="1" indent="-457200" defTabSz="457200">
              <a:spcBef>
                <a:spcPts val="0"/>
              </a:spcBef>
              <a:spcAft>
                <a:spcPts val="2400"/>
              </a:spcAft>
              <a:buClr>
                <a:srgbClr val="E47243"/>
              </a:buClr>
              <a:buSzPct val="100000"/>
              <a:buFont typeface="+mj-lt"/>
              <a:buAutoNum type="arabicPeriod"/>
              <a:defRPr/>
            </a:pPr>
            <a:r>
              <a:rPr lang="en-US" altLang="en-US" sz="2400" dirty="0" smtClean="0">
                <a:solidFill>
                  <a:srgbClr val="FFFFFF"/>
                </a:solidFill>
                <a:latin typeface="+mn-lt"/>
                <a:ea typeface="ＭＳ Ｐゴシック" charset="0"/>
                <a:cs typeface="Arial" charset="0"/>
              </a:rPr>
              <a:t>Estimation of Exposure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9321" y="5405252"/>
            <a:ext cx="4027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defTabSz="457200">
              <a:spcBef>
                <a:spcPts val="0"/>
              </a:spcBef>
              <a:spcAft>
                <a:spcPts val="2400"/>
              </a:spcAft>
              <a:buClr>
                <a:srgbClr val="E47243"/>
              </a:buClr>
              <a:buSzPct val="100000"/>
              <a:defRPr/>
            </a:pPr>
            <a:r>
              <a:rPr lang="en-US" altLang="en-US" sz="1600" b="1" i="1" dirty="0" smtClean="0">
                <a:latin typeface="Calibri" panose="020F0502020204030204" pitchFamily="34" charset="0"/>
                <a:ea typeface="ＭＳ Ｐゴシック" charset="0"/>
                <a:cs typeface="Arial" charset="0"/>
              </a:rPr>
              <a:t>NOTE:</a:t>
            </a:r>
            <a:r>
              <a:rPr lang="en-US" altLang="en-US" sz="1600" i="1" dirty="0" smtClean="0">
                <a:solidFill>
                  <a:srgbClr val="008080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 SLR </a:t>
            </a:r>
            <a:r>
              <a:rPr lang="en-US" altLang="en-US" sz="1600" i="1" dirty="0">
                <a:solidFill>
                  <a:srgbClr val="008080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projections from Rutgers </a:t>
            </a:r>
            <a:r>
              <a:rPr lang="en-US" altLang="en-US" sz="1600" i="1" dirty="0" smtClean="0">
                <a:solidFill>
                  <a:srgbClr val="008080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University</a:t>
            </a:r>
            <a:br>
              <a:rPr lang="en-US" altLang="en-US" sz="1600" i="1" dirty="0" smtClean="0">
                <a:solidFill>
                  <a:srgbClr val="008080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</a:br>
            <a:r>
              <a:rPr lang="en-US" sz="1600" i="1" dirty="0" smtClean="0">
                <a:solidFill>
                  <a:srgbClr val="008080"/>
                </a:solidFill>
                <a:latin typeface="Calibri" panose="020F0502020204030204" pitchFamily="34" charset="0"/>
              </a:rPr>
              <a:t>Department </a:t>
            </a:r>
            <a:r>
              <a:rPr lang="en-US" sz="1600" i="1" dirty="0">
                <a:solidFill>
                  <a:srgbClr val="008080"/>
                </a:solidFill>
                <a:latin typeface="Calibri" panose="020F0502020204030204" pitchFamily="34" charset="0"/>
              </a:rPr>
              <a:t>of Earth and Planetary Sciences</a:t>
            </a:r>
            <a:endParaRPr lang="en-US" altLang="en-US" sz="1600" i="1" dirty="0">
              <a:solidFill>
                <a:srgbClr val="008080"/>
              </a:solidFill>
              <a:latin typeface="Calibri" panose="020F0502020204030204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9" name="Shape 28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25473"/>
          <a:stretch/>
        </p:blipFill>
        <p:spPr>
          <a:xfrm>
            <a:off x="4482875" y="2758440"/>
            <a:ext cx="4508725" cy="2560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283"/>
          <p:cNvCxnSpPr/>
          <p:nvPr/>
        </p:nvCxnSpPr>
        <p:spPr>
          <a:xfrm flipV="1">
            <a:off x="8077199" y="4114799"/>
            <a:ext cx="0" cy="533401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1" name="Shape 258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9749" r="1503"/>
          <a:stretch/>
        </p:blipFill>
        <p:spPr>
          <a:xfrm>
            <a:off x="139475" y="2758440"/>
            <a:ext cx="4159111" cy="2560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260"/>
          <p:cNvCxnSpPr/>
          <p:nvPr/>
        </p:nvCxnSpPr>
        <p:spPr>
          <a:xfrm>
            <a:off x="914400" y="4267200"/>
            <a:ext cx="0" cy="963879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" name="Shape 261"/>
          <p:cNvCxnSpPr/>
          <p:nvPr/>
        </p:nvCxnSpPr>
        <p:spPr>
          <a:xfrm>
            <a:off x="2362200" y="4749139"/>
            <a:ext cx="0" cy="419099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" name="Shape 263"/>
          <p:cNvCxnSpPr/>
          <p:nvPr/>
        </p:nvCxnSpPr>
        <p:spPr>
          <a:xfrm flipH="1">
            <a:off x="914400" y="5105400"/>
            <a:ext cx="1447800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triangle" w="med" len="lg"/>
            <a:tailEnd type="triangle" w="med" len="lg"/>
          </a:ln>
        </p:spPr>
      </p:cxnSp>
    </p:spTree>
    <p:extLst>
      <p:ext uri="{BB962C8B-B14F-4D97-AF65-F5344CB8AC3E}">
        <p14:creationId xmlns:p14="http://schemas.microsoft.com/office/powerpoint/2010/main" val="259419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5814</TotalTime>
  <Words>1409</Words>
  <Application>Microsoft Office PowerPoint</Application>
  <PresentationFormat>On-screen Show (4:3)</PresentationFormat>
  <Paragraphs>243</Paragraphs>
  <Slides>50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Kutner</dc:creator>
  <cp:lastModifiedBy>David Kutner</cp:lastModifiedBy>
  <cp:revision>243</cp:revision>
  <dcterms:created xsi:type="dcterms:W3CDTF">2013-10-15T12:42:12Z</dcterms:created>
  <dcterms:modified xsi:type="dcterms:W3CDTF">2015-04-14T19:59:36Z</dcterms:modified>
</cp:coreProperties>
</file>